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4" r:id="rId3"/>
    <p:sldId id="257" r:id="rId4"/>
    <p:sldId id="297" r:id="rId5"/>
    <p:sldId id="298" r:id="rId6"/>
    <p:sldId id="300" r:id="rId7"/>
    <p:sldId id="302" r:id="rId8"/>
    <p:sldId id="295" r:id="rId9"/>
    <p:sldId id="301" r:id="rId10"/>
    <p:sldId id="266" r:id="rId11"/>
    <p:sldId id="283" r:id="rId12"/>
    <p:sldId id="279" r:id="rId13"/>
    <p:sldId id="303" r:id="rId14"/>
  </p:sldIdLst>
  <p:sldSz cx="12192000" cy="6858000"/>
  <p:notesSz cx="6889750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충열 유" initials="충유" lastIdx="1" clrIdx="0">
    <p:extLst>
      <p:ext uri="{19B8F6BF-5375-455C-9EA6-DF929625EA0E}">
        <p15:presenceInfo xmlns:p15="http://schemas.microsoft.com/office/powerpoint/2012/main" userId="b65de69a498a80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2" autoAdjust="0"/>
    <p:restoredTop sz="93435" autoAdjust="0"/>
  </p:normalViewPr>
  <p:slideViewPr>
    <p:cSldViewPr snapToGrid="0">
      <p:cViewPr varScale="1">
        <p:scale>
          <a:sx n="103" d="100"/>
          <a:sy n="103" d="100"/>
        </p:scale>
        <p:origin x="942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94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5558" cy="502676"/>
          </a:xfrm>
          <a:prstGeom prst="rect">
            <a:avLst/>
          </a:prstGeom>
        </p:spPr>
        <p:txBody>
          <a:bodyPr vert="horz" lIns="96606" tIns="48304" rIns="96606" bIns="4830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2676"/>
          </a:xfrm>
          <a:prstGeom prst="rect">
            <a:avLst/>
          </a:prstGeom>
        </p:spPr>
        <p:txBody>
          <a:bodyPr vert="horz" lIns="96606" tIns="48304" rIns="96606" bIns="48304" rtlCol="0"/>
          <a:lstStyle>
            <a:lvl1pPr algn="r">
              <a:defRPr sz="1300"/>
            </a:lvl1pPr>
          </a:lstStyle>
          <a:p>
            <a:fld id="{B1CEC515-B091-4134-ABEC-02AF5A71A26F}" type="datetimeFigureOut">
              <a:rPr lang="ko-KR" altLang="en-US" smtClean="0"/>
              <a:pPr/>
              <a:t>2025-11-21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1862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4" rIns="96606" bIns="4830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6" y="4821506"/>
            <a:ext cx="5511800" cy="3944868"/>
          </a:xfrm>
          <a:prstGeom prst="rect">
            <a:avLst/>
          </a:prstGeom>
        </p:spPr>
        <p:txBody>
          <a:bodyPr vert="horz" lIns="96606" tIns="48304" rIns="96606" bIns="48304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516041"/>
            <a:ext cx="2985558" cy="502675"/>
          </a:xfrm>
          <a:prstGeom prst="rect">
            <a:avLst/>
          </a:prstGeom>
        </p:spPr>
        <p:txBody>
          <a:bodyPr vert="horz" lIns="96606" tIns="48304" rIns="96606" bIns="4830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8" y="9516041"/>
            <a:ext cx="2985558" cy="502675"/>
          </a:xfrm>
          <a:prstGeom prst="rect">
            <a:avLst/>
          </a:prstGeom>
        </p:spPr>
        <p:txBody>
          <a:bodyPr vert="horz" lIns="96606" tIns="48304" rIns="96606" bIns="48304" rtlCol="0" anchor="b"/>
          <a:lstStyle>
            <a:lvl1pPr algn="r">
              <a:defRPr sz="1300"/>
            </a:lvl1pPr>
          </a:lstStyle>
          <a:p>
            <a:fld id="{35AF57AD-470B-4F90-91EC-6FFE4FACA7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89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486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913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406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930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0456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409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41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773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5079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F57AD-470B-4F90-91EC-6FFE4FACA7FF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704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Documents and Settings\ok\바탕 화면\2015-01-28 17;45;14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101428"/>
            <a:ext cx="12192000" cy="6860479"/>
          </a:xfrm>
          <a:prstGeom prst="rect">
            <a:avLst/>
          </a:prstGeom>
          <a:noFill/>
        </p:spPr>
      </p:pic>
      <p:cxnSp>
        <p:nvCxnSpPr>
          <p:cNvPr id="13" name="직선 연결선 12"/>
          <p:cNvCxnSpPr/>
          <p:nvPr userDrawn="1"/>
        </p:nvCxnSpPr>
        <p:spPr>
          <a:xfrm flipV="1">
            <a:off x="0" y="1215194"/>
            <a:ext cx="12192001" cy="147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 userDrawn="1"/>
        </p:nvCxnSpPr>
        <p:spPr>
          <a:xfrm flipV="1">
            <a:off x="0" y="6535521"/>
            <a:ext cx="12192001" cy="147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-1" y="6550222"/>
            <a:ext cx="8614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ea typeface="HY목판L" panose="02030600000101010101" pitchFamily="18" charset="-127"/>
                <a:cs typeface="Arial" panose="020B0604020202020204" pitchFamily="34" charset="0"/>
              </a:rPr>
              <a:t>Long-Lasting Company! / Creative People!! / Best Quality based on Continuous Innovation</a:t>
            </a:r>
            <a:r>
              <a:rPr lang="en-US" altLang="ko-KR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!!!</a:t>
            </a:r>
            <a:endParaRPr lang="ko-KR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0149016" y="6550223"/>
            <a:ext cx="2042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www.daea-pump.com</a:t>
            </a:r>
            <a:endParaRPr lang="ko-KR" altLang="en-US" sz="1400" b="1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708820" cy="71303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821" y="-2483"/>
            <a:ext cx="6483179" cy="71551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368" y="744051"/>
            <a:ext cx="2619632" cy="4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58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77663-0178-4B1E-AD70-F8FE25DE4BC8}" type="datetimeFigureOut">
              <a:rPr lang="ko-KR" altLang="en-US" smtClean="0"/>
              <a:pPr/>
              <a:t>2025-11-21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CF8E2-2504-47E8-B366-623CBC087A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75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7159"/>
            <a:ext cx="12192000" cy="5412827"/>
          </a:xfrm>
          <a:prstGeom prst="rect">
            <a:avLst/>
          </a:prstGeom>
        </p:spPr>
      </p:pic>
      <p:sp>
        <p:nvSpPr>
          <p:cNvPr id="17" name="Text Box 5">
            <a:extLst>
              <a:ext uri="{FF2B5EF4-FFF2-40B4-BE49-F238E27FC236}">
                <a16:creationId xmlns:a16="http://schemas.microsoft.com/office/drawing/2014/main" id="{9E804CEE-2CE6-40E9-95AD-F834C69EE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727" y="1297672"/>
            <a:ext cx="8549487" cy="109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995690">
              <a:lnSpc>
                <a:spcPct val="150000"/>
              </a:lnSpc>
              <a:spcBef>
                <a:spcPct val="20000"/>
              </a:spcBef>
              <a:defRPr/>
            </a:pPr>
            <a:r>
              <a:rPr lang="ko-KR" altLang="en-US" sz="5000" b="1" dirty="0" smtClean="0">
                <a:solidFill>
                  <a:srgbClr val="3333FF"/>
                </a:solidFill>
                <a:latin typeface="+mn-ea"/>
              </a:rPr>
              <a:t>펌프 교육자료</a:t>
            </a:r>
            <a:endParaRPr lang="en-US" altLang="ko-KR" sz="5000" b="1" dirty="0">
              <a:solidFill>
                <a:srgbClr val="3333FF"/>
              </a:solidFill>
              <a:latin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2" y="2751826"/>
            <a:ext cx="3202625" cy="37520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747" y="2751827"/>
            <a:ext cx="6167448" cy="375200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195" y="2751826"/>
            <a:ext cx="2642702" cy="37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4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순서도: 연결자 23"/>
          <p:cNvSpPr/>
          <p:nvPr/>
        </p:nvSpPr>
        <p:spPr>
          <a:xfrm>
            <a:off x="2822370" y="3960132"/>
            <a:ext cx="152400" cy="152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29224" y="2047875"/>
            <a:ext cx="2228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목     차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19562" y="2609850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Data Sheet</a:t>
            </a:r>
            <a:r>
              <a:rPr lang="ko-KR" altLang="en-US" sz="1400" dirty="0" smtClean="0"/>
              <a:t>에 관한 용어 설명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119562" y="3048000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2. </a:t>
            </a:r>
            <a:r>
              <a:rPr lang="ko-KR" altLang="en-US" sz="1400" dirty="0" smtClean="0"/>
              <a:t>펌프 효율 </a:t>
            </a:r>
            <a:r>
              <a:rPr lang="en-US" altLang="ko-KR" sz="1400" dirty="0" smtClean="0"/>
              <a:t>(A</a:t>
            </a:r>
            <a:r>
              <a:rPr lang="ko-KR" altLang="en-US" sz="1400" dirty="0" smtClean="0"/>
              <a:t>효율 </a:t>
            </a:r>
            <a:r>
              <a:rPr lang="en-US" altLang="ko-KR" sz="1400" dirty="0" smtClean="0"/>
              <a:t>/ B</a:t>
            </a:r>
            <a:r>
              <a:rPr lang="ko-KR" altLang="en-US" sz="1400" dirty="0" smtClean="0"/>
              <a:t>효율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119562" y="3438525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3. </a:t>
            </a:r>
            <a:r>
              <a:rPr lang="ko-KR" altLang="en-US" sz="1400" dirty="0" err="1" smtClean="0"/>
              <a:t>소방펌프</a:t>
            </a:r>
            <a:r>
              <a:rPr lang="ko-KR" altLang="en-US" sz="1400" dirty="0" smtClean="0"/>
              <a:t> 기준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74460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순서도: 연결자 23"/>
          <p:cNvSpPr/>
          <p:nvPr/>
        </p:nvSpPr>
        <p:spPr>
          <a:xfrm>
            <a:off x="2822370" y="3960132"/>
            <a:ext cx="152400" cy="152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b="45193"/>
          <a:stretch/>
        </p:blipFill>
        <p:spPr>
          <a:xfrm>
            <a:off x="612049" y="1390464"/>
            <a:ext cx="5614229" cy="444211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t="54551"/>
          <a:stretch/>
        </p:blipFill>
        <p:spPr>
          <a:xfrm>
            <a:off x="6404963" y="1754573"/>
            <a:ext cx="5441699" cy="357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0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r="49211"/>
          <a:stretch/>
        </p:blipFill>
        <p:spPr>
          <a:xfrm>
            <a:off x="1333500" y="1393881"/>
            <a:ext cx="4124325" cy="498151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333500" y="3819524"/>
            <a:ext cx="2524125" cy="10382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029324" y="2019300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Total head(</a:t>
            </a:r>
            <a:r>
              <a:rPr lang="ko-KR" altLang="en-US" sz="1400" dirty="0" err="1" smtClean="0"/>
              <a:t>전양정</a:t>
            </a:r>
            <a:r>
              <a:rPr lang="en-US" altLang="ko-KR" sz="1400" dirty="0" smtClean="0"/>
              <a:t>) : </a:t>
            </a:r>
            <a:r>
              <a:rPr lang="ko-KR" altLang="en-US" sz="1400" dirty="0" err="1" smtClean="0"/>
              <a:t>토출양정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– </a:t>
            </a:r>
            <a:r>
              <a:rPr lang="ko-KR" altLang="en-US" sz="1400" dirty="0" err="1" smtClean="0"/>
              <a:t>흡입양정</a:t>
            </a:r>
            <a:r>
              <a:rPr lang="en-US" altLang="ko-KR" sz="1400" dirty="0" smtClean="0"/>
              <a:t>+</a:t>
            </a:r>
            <a:r>
              <a:rPr lang="ko-KR" altLang="en-US" sz="1400" dirty="0" err="1" smtClean="0"/>
              <a:t>측정고차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+ </a:t>
            </a:r>
            <a:r>
              <a:rPr lang="ko-KR" altLang="en-US" sz="1400" dirty="0" smtClean="0"/>
              <a:t>배관속도수두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29324" y="2638425"/>
            <a:ext cx="6334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2</a:t>
            </a:r>
            <a:r>
              <a:rPr lang="en-US" altLang="ko-KR" sz="1400" dirty="0" smtClean="0"/>
              <a:t>. NPSH Available = </a:t>
            </a:r>
            <a:r>
              <a:rPr lang="ko-KR" altLang="en-US" sz="1400" dirty="0" err="1" smtClean="0"/>
              <a:t>유효흡입</a:t>
            </a:r>
            <a:r>
              <a:rPr lang="ko-KR" altLang="en-US" sz="1400" dirty="0" smtClean="0"/>
              <a:t> 수두 </a:t>
            </a:r>
            <a:r>
              <a:rPr lang="en-US" altLang="ko-KR" sz="1400" dirty="0" smtClean="0"/>
              <a:t>( </a:t>
            </a:r>
            <a:r>
              <a:rPr lang="ko-KR" altLang="en-US" sz="1400" dirty="0" smtClean="0"/>
              <a:t>펌프가 문제없이 운전되기 위한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                        </a:t>
            </a:r>
            <a:r>
              <a:rPr lang="ko-KR" altLang="en-US" sz="1400" dirty="0" smtClean="0"/>
              <a:t>필요한 </a:t>
            </a:r>
            <a:r>
              <a:rPr lang="ko-KR" altLang="en-US" sz="1400" dirty="0" err="1" smtClean="0"/>
              <a:t>흡입상태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29324" y="3143250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3. NPSH </a:t>
            </a:r>
            <a:r>
              <a:rPr lang="en-US" altLang="ko-KR" sz="1400" dirty="0" err="1" smtClean="0"/>
              <a:t>Reqired</a:t>
            </a:r>
            <a:r>
              <a:rPr lang="en-US" altLang="ko-KR" sz="1400" dirty="0" smtClean="0"/>
              <a:t>   = </a:t>
            </a:r>
            <a:r>
              <a:rPr lang="ko-KR" altLang="en-US" sz="1400" dirty="0" err="1" smtClean="0"/>
              <a:t>필요흡입</a:t>
            </a:r>
            <a:r>
              <a:rPr lang="ko-KR" altLang="en-US" sz="1400" dirty="0" smtClean="0"/>
              <a:t> 수두 </a:t>
            </a:r>
            <a:r>
              <a:rPr lang="en-US" altLang="ko-KR" sz="1400" dirty="0" smtClean="0"/>
              <a:t>( </a:t>
            </a:r>
            <a:r>
              <a:rPr lang="ko-KR" altLang="en-US" sz="1400" dirty="0" smtClean="0"/>
              <a:t>펌프 자체가 갖는 </a:t>
            </a:r>
            <a:r>
              <a:rPr lang="ko-KR" altLang="en-US" sz="1400" dirty="0" err="1" smtClean="0"/>
              <a:t>흡입상태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8200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r="49313"/>
          <a:stretch/>
        </p:blipFill>
        <p:spPr>
          <a:xfrm>
            <a:off x="1370792" y="1628297"/>
            <a:ext cx="3865351" cy="45153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15520" y="1474408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Casing – Mounting :  Foot    / Center Line   / Bracket </a:t>
            </a:r>
            <a:endParaRPr lang="ko-KR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804684" y="3085563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Nozzles (Facing) </a:t>
            </a:r>
            <a:endParaRPr lang="ko-KR" altLang="en-US" sz="1400" dirty="0"/>
          </a:p>
        </p:txBody>
      </p:sp>
      <p:grpSp>
        <p:nvGrpSpPr>
          <p:cNvPr id="24" name="그룹 23"/>
          <p:cNvGrpSpPr/>
          <p:nvPr/>
        </p:nvGrpSpPr>
        <p:grpSpPr>
          <a:xfrm>
            <a:off x="7340209" y="3937757"/>
            <a:ext cx="3680682" cy="988376"/>
            <a:chOff x="6622181" y="3455468"/>
            <a:chExt cx="4819951" cy="1522544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 bwMode="auto">
            <a:xfrm>
              <a:off x="6622181" y="3455468"/>
              <a:ext cx="4541016" cy="1088257"/>
              <a:chOff x="735436" y="0"/>
              <a:chExt cx="5681959" cy="1437875"/>
            </a:xfrm>
          </p:grpSpPr>
          <p:grpSp>
            <p:nvGrpSpPr>
              <p:cNvPr id="8" name="그룹 7"/>
              <p:cNvGrpSpPr>
                <a:grpSpLocks/>
              </p:cNvGrpSpPr>
              <p:nvPr/>
            </p:nvGrpSpPr>
            <p:grpSpPr bwMode="auto">
              <a:xfrm>
                <a:off x="3588470" y="66275"/>
                <a:ext cx="1343025" cy="1371600"/>
                <a:chOff x="3588470" y="66275"/>
                <a:chExt cx="1599416" cy="1624564"/>
              </a:xfrm>
            </p:grpSpPr>
            <p:pic>
              <p:nvPicPr>
                <p:cNvPr id="16" name="그림 15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8470" y="66275"/>
                  <a:ext cx="1599416" cy="16245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7" name="그룹 16"/>
                <p:cNvGrpSpPr>
                  <a:grpSpLocks/>
                </p:cNvGrpSpPr>
                <p:nvPr/>
              </p:nvGrpSpPr>
              <p:grpSpPr bwMode="auto">
                <a:xfrm>
                  <a:off x="4395937" y="370352"/>
                  <a:ext cx="530313" cy="517181"/>
                  <a:chOff x="4395672" y="370386"/>
                  <a:chExt cx="462588" cy="482619"/>
                </a:xfrm>
              </p:grpSpPr>
              <p:cxnSp>
                <p:nvCxnSpPr>
                  <p:cNvPr id="18" name="직선 화살표 연결선 17">
                    <a:extLst/>
                  </p:cNvPr>
                  <p:cNvCxnSpPr/>
                  <p:nvPr/>
                </p:nvCxnSpPr>
                <p:spPr>
                  <a:xfrm flipV="1">
                    <a:off x="4395672" y="370386"/>
                    <a:ext cx="462588" cy="482619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" name="TextBox 14">
                    <a:extLst/>
                  </p:cNvPr>
                  <p:cNvSpPr txBox="1"/>
                  <p:nvPr/>
                </p:nvSpPr>
                <p:spPr>
                  <a:xfrm rot="18728999">
                    <a:off x="4534873" y="379040"/>
                    <a:ext cx="254010" cy="270570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  <p:txBody>
                  <a:bodyPr wrap="square" rtlCol="0" anchor="t">
                    <a:spAutoFit/>
                  </a:bodyPr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ko-KR" sz="1000" b="1">
                        <a:latin typeface="굴림" pitchFamily="50" charset="-127"/>
                        <a:ea typeface="굴림" pitchFamily="50" charset="-127"/>
                      </a:rPr>
                      <a:t>R</a:t>
                    </a:r>
                    <a:endParaRPr lang="ko-KR" altLang="en-US" sz="1000" b="1"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</p:grpSp>
          <p:pic>
            <p:nvPicPr>
              <p:cNvPr id="9" name="그림 8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3520" y="47225"/>
                <a:ext cx="1343025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그룹 9"/>
              <p:cNvGrpSpPr>
                <a:grpSpLocks/>
              </p:cNvGrpSpPr>
              <p:nvPr/>
            </p:nvGrpSpPr>
            <p:grpSpPr bwMode="auto">
              <a:xfrm>
                <a:off x="5121995" y="123425"/>
                <a:ext cx="1295400" cy="1266825"/>
                <a:chOff x="5121995" y="123425"/>
                <a:chExt cx="1529700" cy="1502626"/>
              </a:xfrm>
            </p:grpSpPr>
            <p:pic>
              <p:nvPicPr>
                <p:cNvPr id="12" name="그림 11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1995" y="123425"/>
                  <a:ext cx="1529700" cy="15026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3" name="직선 화살표 연결선 12">
                  <a:extLst/>
                </p:cNvPr>
                <p:cNvCxnSpPr/>
                <p:nvPr/>
              </p:nvCxnSpPr>
              <p:spPr bwMode="auto">
                <a:xfrm flipV="1">
                  <a:off x="6602087" y="305634"/>
                  <a:ext cx="0" cy="590618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9">
                  <a:extLst/>
                </p:cNvPr>
                <p:cNvSpPr txBox="1"/>
                <p:nvPr/>
              </p:nvSpPr>
              <p:spPr bwMode="auto">
                <a:xfrm rot="16200000">
                  <a:off x="6466158" y="502562"/>
                  <a:ext cx="172642" cy="178589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square" rtlCol="0" anchor="ctr">
                  <a:no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ko-KR" sz="900" b="0">
                      <a:latin typeface="굴림" pitchFamily="50" charset="-127"/>
                      <a:ea typeface="굴림" pitchFamily="50" charset="-127"/>
                    </a:rPr>
                    <a:t>R</a:t>
                  </a:r>
                  <a:endParaRPr lang="ko-KR" altLang="en-US" sz="900" b="0">
                    <a:latin typeface="굴림" pitchFamily="50" charset="-127"/>
                    <a:ea typeface="굴림" pitchFamily="50" charset="-127"/>
                  </a:endParaRPr>
                </a:p>
              </p:txBody>
            </p:sp>
            <p:cxnSp>
              <p:nvCxnSpPr>
                <p:cNvPr id="15" name="직선 연결선 14">
                  <a:extLst/>
                </p:cNvPr>
                <p:cNvCxnSpPr/>
                <p:nvPr/>
              </p:nvCxnSpPr>
              <p:spPr>
                <a:xfrm>
                  <a:off x="6423498" y="314721"/>
                  <a:ext cx="20835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1" name="그림 10"/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436" y="0"/>
                <a:ext cx="982816" cy="1357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6631163" y="4575015"/>
              <a:ext cx="1068405" cy="40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CLOSE</a:t>
              </a:r>
              <a:endParaRPr lang="ko-KR" altLang="en-US" sz="11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928968" y="4575013"/>
              <a:ext cx="1068405" cy="40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OPEN</a:t>
              </a:r>
              <a:endParaRPr lang="ko-KR" altLang="en-US" sz="11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8706" y="4575012"/>
              <a:ext cx="1350205" cy="40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SEMI-OPEN</a:t>
              </a:r>
              <a:endParaRPr lang="ko-KR" altLang="en-US" sz="11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373727" y="4575012"/>
              <a:ext cx="1068405" cy="40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/>
                <a:t>SCREW</a:t>
              </a:r>
              <a:endParaRPr lang="ko-KR" altLang="en-US" sz="11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804684" y="5489008"/>
            <a:ext cx="1338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Coupling - </a:t>
            </a:r>
            <a:endParaRPr lang="ko-KR" altLang="en-US" sz="1400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6851" y="5203232"/>
            <a:ext cx="801641" cy="8936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098967" y="6153019"/>
            <a:ext cx="1483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Flexible Flange</a:t>
            </a:r>
            <a:endParaRPr lang="ko-KR" altLang="en-US" sz="1200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3400" y="5203232"/>
            <a:ext cx="1254300" cy="87933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550929" y="6178233"/>
            <a:ext cx="1483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Disk ( Spacer )</a:t>
            </a:r>
            <a:endParaRPr lang="ko-KR" altLang="en-US" sz="1200" dirty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5618" y="5130164"/>
            <a:ext cx="1062967" cy="97716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569553" y="6156331"/>
            <a:ext cx="935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Grid</a:t>
            </a:r>
            <a:endParaRPr lang="ko-KR" altLang="en-US" sz="12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7434" y="2787883"/>
            <a:ext cx="1101366" cy="727746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1262" y="2644042"/>
            <a:ext cx="980705" cy="81820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804684" y="4275201"/>
            <a:ext cx="1383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Impeller - </a:t>
            </a:r>
            <a:endParaRPr lang="ko-KR" alt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5815520" y="1877528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                     Split :   Axial    / Radial</a:t>
            </a:r>
            <a:endParaRPr lang="ko-KR" altLang="en-US" sz="1400" dirty="0"/>
          </a:p>
        </p:txBody>
      </p:sp>
      <p:sp>
        <p:nvSpPr>
          <p:cNvPr id="5" name="직사각형 4"/>
          <p:cNvSpPr/>
          <p:nvPr/>
        </p:nvSpPr>
        <p:spPr>
          <a:xfrm>
            <a:off x="1370792" y="2085975"/>
            <a:ext cx="3865351" cy="1429654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360748" y="4156674"/>
            <a:ext cx="3865351" cy="31055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1345676" y="4674351"/>
            <a:ext cx="3865351" cy="52888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49313"/>
          <a:stretch/>
        </p:blipFill>
        <p:spPr>
          <a:xfrm>
            <a:off x="1370792" y="1628297"/>
            <a:ext cx="3865351" cy="45153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15520" y="1474408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Bearing ( #6309zz)</a:t>
            </a:r>
            <a:endParaRPr lang="ko-KR" alt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8501468" y="1888814"/>
            <a:ext cx="2204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        ZZ : </a:t>
            </a:r>
            <a:r>
              <a:rPr lang="ko-KR" altLang="en-US" sz="1400" dirty="0" smtClean="0"/>
              <a:t>양쪽 </a:t>
            </a:r>
            <a:r>
              <a:rPr lang="ko-KR" altLang="en-US" sz="1400" dirty="0" err="1" smtClean="0"/>
              <a:t>쉴드형</a:t>
            </a:r>
            <a:endParaRPr lang="ko-KR" alt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8501467" y="2138045"/>
            <a:ext cx="2204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        Z   : </a:t>
            </a:r>
            <a:r>
              <a:rPr lang="ko-KR" altLang="en-US" sz="1400" dirty="0" smtClean="0"/>
              <a:t>한쪽 </a:t>
            </a:r>
            <a:r>
              <a:rPr lang="ko-KR" altLang="en-US" sz="1400" dirty="0" err="1" smtClean="0"/>
              <a:t>쉴드형</a:t>
            </a:r>
            <a:endParaRPr lang="ko-KR" altLang="en-US" sz="1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l="65858" t="19104" r="16977" b="29038"/>
          <a:stretch/>
        </p:blipFill>
        <p:spPr>
          <a:xfrm>
            <a:off x="6173788" y="1782185"/>
            <a:ext cx="2197100" cy="18669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313252" y="1983744"/>
            <a:ext cx="962159" cy="1943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37080" y="3456486"/>
            <a:ext cx="857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#6308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9908766" y="3456486"/>
            <a:ext cx="857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#6308zz</a:t>
            </a:r>
            <a:endParaRPr lang="ko-KR" altLang="en-US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5316" y="3885961"/>
            <a:ext cx="1259486" cy="180998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/>
          <a:srcRect t="70673"/>
          <a:stretch/>
        </p:blipFill>
        <p:spPr>
          <a:xfrm>
            <a:off x="6962367" y="4821305"/>
            <a:ext cx="5096283" cy="7853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rcRect l="-489" r="489" b="70990"/>
          <a:stretch/>
        </p:blipFill>
        <p:spPr>
          <a:xfrm>
            <a:off x="6962366" y="4039000"/>
            <a:ext cx="5077233" cy="7440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61247" y="5325035"/>
            <a:ext cx="3774896" cy="3709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726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r="49313"/>
          <a:stretch/>
        </p:blipFill>
        <p:spPr>
          <a:xfrm>
            <a:off x="637367" y="1628297"/>
            <a:ext cx="3865351" cy="451532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912" y="2286000"/>
            <a:ext cx="7351993" cy="2034988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5405718" y="3056965"/>
            <a:ext cx="609600" cy="1335741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1215968" y="3021106"/>
            <a:ext cx="609600" cy="1335741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405718" y="4466136"/>
            <a:ext cx="857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#6309</a:t>
            </a:r>
            <a:endParaRPr lang="ko-KR" alt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11215968" y="4466136"/>
            <a:ext cx="857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#6308</a:t>
            </a:r>
            <a:endParaRPr lang="ko-KR" alt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5363135" y="4735798"/>
            <a:ext cx="2579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Drive End(D.E)</a:t>
            </a:r>
          </a:p>
          <a:p>
            <a:r>
              <a:rPr lang="ko-KR" altLang="en-US" sz="1400" dirty="0" err="1" smtClean="0">
                <a:solidFill>
                  <a:srgbClr val="FF0000"/>
                </a:solidFill>
              </a:rPr>
              <a:t>구동부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커플링에</a:t>
            </a:r>
            <a:r>
              <a:rPr lang="ko-KR" altLang="en-US" sz="1400" dirty="0" smtClean="0">
                <a:solidFill>
                  <a:srgbClr val="FF0000"/>
                </a:solidFill>
              </a:rPr>
              <a:t> </a:t>
            </a:r>
            <a:r>
              <a:rPr lang="ko-KR" altLang="en-US" sz="1400" dirty="0" err="1" smtClean="0">
                <a:solidFill>
                  <a:srgbClr val="FF0000"/>
                </a:solidFill>
              </a:rPr>
              <a:t>가까운쪽</a:t>
            </a:r>
            <a:r>
              <a:rPr lang="en-US" altLang="ko-KR" sz="1400" dirty="0" smtClean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291482" y="4785104"/>
            <a:ext cx="17336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Non Drive End (N.D.E)</a:t>
            </a:r>
          </a:p>
          <a:p>
            <a:r>
              <a:rPr lang="ko-KR" altLang="en-US" sz="1400" dirty="0" err="1" smtClean="0">
                <a:solidFill>
                  <a:srgbClr val="FF0000"/>
                </a:solidFill>
              </a:rPr>
              <a:t>피동부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순서도: 연결자 25"/>
          <p:cNvSpPr/>
          <p:nvPr/>
        </p:nvSpPr>
        <p:spPr>
          <a:xfrm>
            <a:off x="231291" y="907448"/>
            <a:ext cx="152400" cy="152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187" y="1638080"/>
            <a:ext cx="3630425" cy="42483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5520" y="1474408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HP (</a:t>
            </a:r>
            <a:r>
              <a:rPr lang="ko-KR" altLang="en-US" sz="1400" dirty="0" smtClean="0"/>
              <a:t>영국식 </a:t>
            </a:r>
            <a:r>
              <a:rPr lang="en-US" altLang="ko-KR" sz="1400" dirty="0" smtClean="0"/>
              <a:t>Horse Power, </a:t>
            </a:r>
            <a:r>
              <a:rPr lang="ko-KR" altLang="en-US" sz="1400" dirty="0" smtClean="0"/>
              <a:t>마력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34595" y="1779208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 HP = 0.746 KW = 746W (</a:t>
            </a:r>
            <a:r>
              <a:rPr lang="ko-KR" altLang="en-US" sz="1400" dirty="0" smtClean="0"/>
              <a:t>또는 </a:t>
            </a:r>
            <a:r>
              <a:rPr lang="en-US" altLang="ko-KR" sz="1400" dirty="0" smtClean="0"/>
              <a:t>1kw = 1.34HP)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825045" y="2264983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2</a:t>
            </a:r>
            <a:r>
              <a:rPr lang="en-US" altLang="ko-KR" sz="1400" dirty="0" smtClean="0"/>
              <a:t>. BHP (</a:t>
            </a:r>
            <a:r>
              <a:rPr lang="en-US" altLang="ko-KR" sz="1400" dirty="0" err="1" smtClean="0"/>
              <a:t>Breake</a:t>
            </a:r>
            <a:r>
              <a:rPr lang="en-US" altLang="ko-KR" sz="1400" dirty="0" smtClean="0"/>
              <a:t> Horse Power, </a:t>
            </a:r>
            <a:r>
              <a:rPr lang="ko-KR" altLang="en-US" sz="1400" dirty="0" err="1" smtClean="0"/>
              <a:t>축동력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또는 </a:t>
            </a:r>
            <a:r>
              <a:rPr lang="en-US" altLang="ko-KR" sz="1400" dirty="0" smtClean="0"/>
              <a:t>OUT-PUT POWER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800725" y="2901669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３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재질　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034595" y="3236054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* GC  (</a:t>
            </a:r>
            <a:r>
              <a:rPr lang="ko-KR" altLang="en-US" sz="1400" dirty="0" err="1" smtClean="0"/>
              <a:t>회주철</a:t>
            </a:r>
            <a:r>
              <a:rPr lang="en-US" altLang="ko-KR" sz="1400" dirty="0" smtClean="0"/>
              <a:t>,  GC 150, 200, 250 …)</a:t>
            </a:r>
            <a:endParaRPr lang="ko-KR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025070" y="3959954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* GCD  (</a:t>
            </a:r>
            <a:r>
              <a:rPr lang="ko-KR" altLang="en-US" sz="1400" dirty="0" smtClean="0"/>
              <a:t>구상흑연주철</a:t>
            </a:r>
            <a:r>
              <a:rPr lang="en-US" altLang="ko-KR" sz="1400" dirty="0" smtClean="0"/>
              <a:t>,  GCD 350, 400, 450 …)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225095" y="3538355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150, 200 </a:t>
            </a:r>
            <a:r>
              <a:rPr lang="ko-KR" altLang="en-US" sz="1400" dirty="0" smtClean="0"/>
              <a:t>은 인장강도 </a:t>
            </a:r>
            <a:r>
              <a:rPr lang="en-US" altLang="ko-KR" sz="1400" dirty="0" smtClean="0"/>
              <a:t>(N/</a:t>
            </a:r>
            <a:r>
              <a:rPr lang="ko-KR" altLang="en-US" sz="1400" dirty="0" smtClean="0"/>
              <a:t>㎟</a:t>
            </a:r>
            <a:r>
              <a:rPr lang="en-US" altLang="ko-KR" sz="1400" dirty="0" smtClean="0"/>
              <a:t>) , </a:t>
            </a:r>
            <a:r>
              <a:rPr lang="ko-KR" altLang="en-US" sz="1400" dirty="0" smtClean="0"/>
              <a:t>해당 숫자 이상이어야 함</a:t>
            </a:r>
            <a:endParaRPr lang="ko-KR" alt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225095" y="4214630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3</a:t>
            </a:r>
            <a:r>
              <a:rPr lang="en-US" altLang="ko-KR" sz="1400" dirty="0" smtClean="0"/>
              <a:t>50, 400 </a:t>
            </a:r>
            <a:r>
              <a:rPr lang="ko-KR" altLang="en-US" sz="1400" dirty="0" smtClean="0"/>
              <a:t>은 인장강도 </a:t>
            </a:r>
            <a:r>
              <a:rPr lang="en-US" altLang="ko-KR" sz="1400" dirty="0" smtClean="0"/>
              <a:t>(N/</a:t>
            </a:r>
            <a:r>
              <a:rPr lang="ko-KR" altLang="en-US" sz="1400" dirty="0" smtClean="0"/>
              <a:t>㎟</a:t>
            </a:r>
            <a:r>
              <a:rPr lang="en-US" altLang="ko-KR" sz="1400" dirty="0" smtClean="0"/>
              <a:t>) , </a:t>
            </a:r>
            <a:r>
              <a:rPr lang="ko-KR" altLang="en-US" sz="1400" dirty="0" smtClean="0"/>
              <a:t>해당 숫자 이상이어야 함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313" y="4995201"/>
            <a:ext cx="2488474" cy="115536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98170" y="4712985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* Lantern Rings</a:t>
            </a:r>
            <a:endParaRPr lang="ko-KR" altLang="en-US" sz="1400" dirty="0"/>
          </a:p>
        </p:txBody>
      </p:sp>
      <p:sp>
        <p:nvSpPr>
          <p:cNvPr id="2" name="모서리가 둥근 사각형 설명선 1"/>
          <p:cNvSpPr/>
          <p:nvPr/>
        </p:nvSpPr>
        <p:spPr>
          <a:xfrm>
            <a:off x="9165232" y="4967661"/>
            <a:ext cx="1323474" cy="1121551"/>
          </a:xfrm>
          <a:prstGeom prst="wedgeRoundRectCallout">
            <a:avLst>
              <a:gd name="adj1" fmla="val -75378"/>
              <a:gd name="adj2" fmla="val 25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/>
          <a:srcRect l="15215" t="28941" r="71818" b="36712"/>
          <a:stretch/>
        </p:blipFill>
        <p:spPr>
          <a:xfrm>
            <a:off x="9282652" y="5018239"/>
            <a:ext cx="1107441" cy="1043712"/>
          </a:xfrm>
          <a:prstGeom prst="rect">
            <a:avLst/>
          </a:prstGeom>
        </p:spPr>
      </p:pic>
      <p:sp>
        <p:nvSpPr>
          <p:cNvPr id="15" name="타원 14"/>
          <p:cNvSpPr/>
          <p:nvPr/>
        </p:nvSpPr>
        <p:spPr>
          <a:xfrm>
            <a:off x="9484659" y="4967661"/>
            <a:ext cx="564776" cy="109429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5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순서도: 연결자 25"/>
          <p:cNvSpPr/>
          <p:nvPr/>
        </p:nvSpPr>
        <p:spPr>
          <a:xfrm>
            <a:off x="231291" y="907448"/>
            <a:ext cx="152400" cy="152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815520" y="1474408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1. R. Output(kw) 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34595" y="1779208"/>
            <a:ext cx="6334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모터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동력으로 원칙적으로는 </a:t>
            </a:r>
            <a:r>
              <a:rPr lang="en-US" altLang="ko-KR" sz="1400" dirty="0" smtClean="0"/>
              <a:t>Rated Power</a:t>
            </a:r>
            <a:r>
              <a:rPr lang="ko-KR" altLang="en-US" sz="1400" dirty="0" smtClean="0"/>
              <a:t>가 맞는 표현</a:t>
            </a:r>
            <a:endParaRPr lang="en-US" altLang="ko-KR" sz="1400" dirty="0" smtClean="0"/>
          </a:p>
          <a:p>
            <a:r>
              <a:rPr lang="en-US" altLang="ko-KR" sz="1400" dirty="0" smtClean="0"/>
              <a:t>Out-put</a:t>
            </a:r>
            <a:r>
              <a:rPr lang="ko-KR" altLang="en-US" sz="1400" dirty="0" smtClean="0"/>
              <a:t>은 모터 </a:t>
            </a:r>
            <a:r>
              <a:rPr lang="ko-KR" altLang="en-US" sz="1400" dirty="0" err="1" smtClean="0"/>
              <a:t>기동시</a:t>
            </a:r>
            <a:r>
              <a:rPr lang="ko-KR" altLang="en-US" sz="1400" dirty="0" smtClean="0"/>
              <a:t> 발생되는 손실을 반영한 </a:t>
            </a:r>
            <a:r>
              <a:rPr lang="ko-KR" altLang="en-US" sz="1400" dirty="0" err="1" smtClean="0"/>
              <a:t>축동력임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857875" y="2578935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2</a:t>
            </a:r>
            <a:r>
              <a:rPr lang="en-US" altLang="ko-KR" sz="1400" dirty="0" smtClean="0"/>
              <a:t>. Ins. Class (</a:t>
            </a:r>
            <a:r>
              <a:rPr lang="ko-KR" altLang="en-US" sz="1400" dirty="0" err="1" smtClean="0"/>
              <a:t>절연등급</a:t>
            </a:r>
            <a:r>
              <a:rPr lang="en-US" altLang="ko-KR" sz="1400" dirty="0" smtClean="0"/>
              <a:t>, F</a:t>
            </a:r>
            <a:r>
              <a:rPr lang="ko-KR" altLang="en-US" sz="1400" dirty="0" smtClean="0"/>
              <a:t>등급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800" y="1723339"/>
            <a:ext cx="4487520" cy="24912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57875" y="3121864"/>
            <a:ext cx="6334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3. Phase (</a:t>
            </a:r>
            <a:r>
              <a:rPr lang="ko-KR" altLang="en-US" sz="1400" dirty="0" smtClean="0"/>
              <a:t>상</a:t>
            </a:r>
            <a:r>
              <a:rPr lang="en-US" altLang="ko-KR" sz="1400" dirty="0" smtClean="0"/>
              <a:t>)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일반적으로 </a:t>
            </a:r>
            <a:r>
              <a:rPr lang="en-US" altLang="ko-KR" sz="1400" dirty="0" smtClean="0"/>
              <a:t>220</a:t>
            </a:r>
            <a:r>
              <a:rPr lang="ko-KR" altLang="en-US" sz="1400" dirty="0" smtClean="0"/>
              <a:t>는 단상이나</a:t>
            </a:r>
            <a:r>
              <a:rPr lang="en-US" altLang="ko-KR" sz="1400" dirty="0" smtClean="0"/>
              <a:t>, 380v</a:t>
            </a:r>
            <a:r>
              <a:rPr lang="ko-KR" altLang="en-US" sz="1400" dirty="0" smtClean="0"/>
              <a:t>는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상 </a:t>
            </a:r>
            <a:r>
              <a:rPr lang="en-US" altLang="ko-KR" sz="1400" dirty="0" smtClean="0"/>
              <a:t>(R, S, T</a:t>
            </a:r>
            <a:r>
              <a:rPr lang="ko-KR" altLang="en-US" sz="1400" dirty="0" smtClean="0"/>
              <a:t>상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857875" y="4631298"/>
            <a:ext cx="63341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5</a:t>
            </a:r>
            <a:r>
              <a:rPr lang="en-US" altLang="ko-KR" sz="1400" dirty="0" smtClean="0"/>
              <a:t>. Pole (</a:t>
            </a:r>
            <a:r>
              <a:rPr lang="ko-KR" altLang="en-US" sz="1400" dirty="0" err="1" smtClean="0"/>
              <a:t>극수</a:t>
            </a:r>
            <a:r>
              <a:rPr lang="en-US" altLang="ko-KR" sz="1400" dirty="0" smtClean="0"/>
              <a:t>)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err="1" smtClean="0"/>
              <a:t>극수에</a:t>
            </a:r>
            <a:r>
              <a:rPr lang="ko-KR" altLang="en-US" sz="1400" dirty="0" smtClean="0"/>
              <a:t> 따른 </a:t>
            </a:r>
            <a:r>
              <a:rPr lang="en-US" altLang="ko-KR" sz="1400" dirty="0" smtClean="0"/>
              <a:t>RPM </a:t>
            </a:r>
            <a:r>
              <a:rPr lang="ko-KR" altLang="en-US" sz="1400" dirty="0" smtClean="0"/>
              <a:t>계산 </a:t>
            </a:r>
            <a:r>
              <a:rPr lang="en-US" altLang="ko-KR" sz="1400" dirty="0" smtClean="0"/>
              <a:t>= 120 * </a:t>
            </a:r>
            <a:r>
              <a:rPr lang="ko-KR" altLang="en-US" sz="1400" dirty="0" smtClean="0"/>
              <a:t>주파수</a:t>
            </a:r>
            <a:r>
              <a:rPr lang="en-US" altLang="ko-KR" sz="1400" dirty="0" smtClean="0"/>
              <a:t>(F)/ </a:t>
            </a:r>
            <a:r>
              <a:rPr lang="ko-KR" altLang="en-US" sz="1400" dirty="0" err="1" smtClean="0"/>
              <a:t>극수</a:t>
            </a:r>
            <a:r>
              <a:rPr lang="en-US" altLang="ko-KR" sz="1400" dirty="0" smtClean="0"/>
              <a:t>(P)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예</a:t>
            </a:r>
            <a:r>
              <a:rPr lang="en-US" altLang="ko-KR" sz="1400" dirty="0" smtClean="0"/>
              <a:t>;  4</a:t>
            </a:r>
            <a:r>
              <a:rPr lang="ko-KR" altLang="en-US" sz="1400" dirty="0" smtClean="0"/>
              <a:t>극</a:t>
            </a:r>
            <a:r>
              <a:rPr lang="en-US" altLang="ko-KR" sz="1400" dirty="0" smtClean="0"/>
              <a:t>, 60Hz</a:t>
            </a:r>
            <a:r>
              <a:rPr lang="ko-KR" altLang="en-US" sz="1400" dirty="0" err="1" smtClean="0"/>
              <a:t>인경우</a:t>
            </a:r>
            <a:r>
              <a:rPr lang="en-US" altLang="ko-KR" sz="1400" dirty="0" smtClean="0"/>
              <a:t>, 120*60/4 = 1800 rpm</a:t>
            </a:r>
            <a:r>
              <a:rPr lang="ko-KR" altLang="en-US" sz="1400" dirty="0" smtClean="0"/>
              <a:t>이나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일반적으로 </a:t>
            </a:r>
            <a:r>
              <a:rPr lang="ko-KR" altLang="en-US" sz="1400" dirty="0" err="1" smtClean="0"/>
              <a:t>슬립율</a:t>
            </a:r>
            <a:r>
              <a:rPr lang="en-US" altLang="ko-KR" sz="1400" dirty="0" smtClean="0"/>
              <a:t>(2~5%) </a:t>
            </a:r>
            <a:r>
              <a:rPr lang="ko-KR" altLang="en-US" sz="1400" dirty="0" smtClean="0"/>
              <a:t>발생하여 실제로는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 </a:t>
            </a:r>
            <a:r>
              <a:rPr lang="ko-KR" altLang="en-US" sz="1400" dirty="0" smtClean="0"/>
              <a:t>모터 </a:t>
            </a:r>
            <a:r>
              <a:rPr lang="en-US" altLang="ko-KR" sz="1400" dirty="0" smtClean="0"/>
              <a:t>rpm</a:t>
            </a:r>
            <a:r>
              <a:rPr lang="ko-KR" altLang="en-US" sz="1400" dirty="0" smtClean="0"/>
              <a:t>이 </a:t>
            </a:r>
            <a:r>
              <a:rPr lang="en-US" altLang="ko-KR" sz="1400" dirty="0" smtClean="0"/>
              <a:t>1800rpm </a:t>
            </a:r>
            <a:r>
              <a:rPr lang="ko-KR" altLang="en-US" sz="1400" dirty="0" smtClean="0"/>
              <a:t>보다 작게 측정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952500" y="4631824"/>
            <a:ext cx="45778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참고</a:t>
            </a:r>
            <a:r>
              <a:rPr lang="en-US" altLang="ko-KR" sz="1400" dirty="0" smtClean="0"/>
              <a:t>.  </a:t>
            </a:r>
            <a:r>
              <a:rPr lang="ko-KR" altLang="en-US" sz="1400" dirty="0" smtClean="0"/>
              <a:t>모터 </a:t>
            </a:r>
            <a:r>
              <a:rPr lang="ko-KR" altLang="en-US" sz="1400" dirty="0" err="1" smtClean="0"/>
              <a:t>회전방향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모터 팬이 보이는 위치를 기준</a:t>
            </a:r>
            <a:r>
              <a:rPr lang="en-US" altLang="ko-KR" sz="1400" dirty="0" smtClean="0"/>
              <a:t>)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 C.W (Clock-wise ),             : </a:t>
            </a:r>
            <a:r>
              <a:rPr lang="ko-KR" altLang="en-US" sz="1400" dirty="0" smtClean="0"/>
              <a:t>시계방향</a:t>
            </a:r>
            <a:r>
              <a:rPr lang="en-US" altLang="ko-KR" sz="1400" dirty="0" smtClean="0"/>
              <a:t>   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 CCW (Counter-Clock-wise   : </a:t>
            </a:r>
            <a:r>
              <a:rPr lang="ko-KR" altLang="en-US" sz="1400" dirty="0" err="1" smtClean="0"/>
              <a:t>반시계방향</a:t>
            </a:r>
            <a:endParaRPr lang="ko-KR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875800" y="3776294"/>
            <a:ext cx="6334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4</a:t>
            </a:r>
            <a:r>
              <a:rPr lang="en-US" altLang="ko-KR" sz="1400" dirty="0" smtClean="0"/>
              <a:t>. TEFC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Total Enclosed Fan Cooled (</a:t>
            </a:r>
            <a:r>
              <a:rPr lang="ko-KR" altLang="en-US" sz="1400" dirty="0" err="1" smtClean="0"/>
              <a:t>전폐형</a:t>
            </a:r>
            <a:r>
              <a:rPr lang="ko-KR" altLang="en-US" sz="1400" dirty="0" smtClean="0"/>
              <a:t> 팬 냉각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293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03" y="2019617"/>
            <a:ext cx="4918540" cy="38694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300" y="1375686"/>
            <a:ext cx="521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KS B 7501 </a:t>
            </a:r>
            <a:r>
              <a:rPr lang="ko-KR" altLang="en-US" dirty="0" err="1" smtClean="0"/>
              <a:t>소형벌루트</a:t>
            </a:r>
            <a:r>
              <a:rPr lang="ko-KR" altLang="en-US" dirty="0" smtClean="0"/>
              <a:t> 펌프 </a:t>
            </a:r>
            <a:r>
              <a:rPr lang="en-US" altLang="ko-KR" dirty="0" smtClean="0"/>
              <a:t>(DSV, DNSV, DILP)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b="41254"/>
          <a:stretch/>
        </p:blipFill>
        <p:spPr>
          <a:xfrm>
            <a:off x="6024980" y="1415912"/>
            <a:ext cx="5465980" cy="491821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0299" y="1674552"/>
            <a:ext cx="5514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KS B 7505 </a:t>
            </a:r>
            <a:r>
              <a:rPr lang="ko-KR" altLang="en-US" dirty="0" err="1" smtClean="0"/>
              <a:t>소형다단</a:t>
            </a:r>
            <a:r>
              <a:rPr lang="ko-KR" altLang="en-US" dirty="0" smtClean="0"/>
              <a:t> 원심 펌프 </a:t>
            </a:r>
            <a:r>
              <a:rPr lang="en-US" altLang="ko-KR" dirty="0" smtClean="0"/>
              <a:t>(DMS, DMT) - </a:t>
            </a:r>
            <a:r>
              <a:rPr lang="ko-KR" altLang="en-US" dirty="0" smtClean="0"/>
              <a:t>폐지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884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순서도: 연결자 25"/>
          <p:cNvSpPr/>
          <p:nvPr/>
        </p:nvSpPr>
        <p:spPr>
          <a:xfrm>
            <a:off x="231291" y="928153"/>
            <a:ext cx="152400" cy="152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660" y="1680091"/>
            <a:ext cx="4658089" cy="47175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2947" y="1453634"/>
            <a:ext cx="521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고효율인증 제품 </a:t>
            </a:r>
            <a:r>
              <a:rPr lang="en-US" altLang="ko-KR" dirty="0" smtClean="0"/>
              <a:t>(DWG, DWF)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956" y="2038832"/>
            <a:ext cx="4324544" cy="263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7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순서도: 연결자 25"/>
          <p:cNvSpPr/>
          <p:nvPr/>
        </p:nvSpPr>
        <p:spPr>
          <a:xfrm>
            <a:off x="231291" y="907448"/>
            <a:ext cx="152400" cy="152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728012" y="1635964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** </a:t>
            </a:r>
            <a:r>
              <a:rPr lang="ko-KR" altLang="en-US" sz="1400" dirty="0" smtClean="0"/>
              <a:t>펌프 </a:t>
            </a:r>
            <a:r>
              <a:rPr lang="ko-KR" altLang="en-US" sz="1400" dirty="0" err="1" smtClean="0"/>
              <a:t>토출량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0.3</a:t>
            </a:r>
            <a:r>
              <a:rPr lang="ko-KR" altLang="en-US" sz="1400" dirty="0" smtClean="0"/>
              <a:t>㎥</a:t>
            </a:r>
            <a:r>
              <a:rPr lang="en-US" altLang="ko-KR" sz="1400" dirty="0" smtClean="0"/>
              <a:t>/min </a:t>
            </a:r>
            <a:r>
              <a:rPr lang="ko-KR" altLang="en-US" sz="1400" dirty="0" err="1" smtClean="0"/>
              <a:t>일때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898342" y="1958699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   A</a:t>
            </a:r>
            <a:r>
              <a:rPr lang="ko-KR" altLang="en-US" sz="1400" dirty="0" smtClean="0"/>
              <a:t>효율은 </a:t>
            </a:r>
            <a:r>
              <a:rPr lang="en-US" altLang="ko-KR" sz="1400" dirty="0" smtClean="0"/>
              <a:t>: 66%,  B</a:t>
            </a:r>
            <a:r>
              <a:rPr lang="ko-KR" altLang="en-US" sz="1400" dirty="0" smtClean="0"/>
              <a:t>효율 </a:t>
            </a:r>
            <a:r>
              <a:rPr lang="en-US" altLang="ko-KR" sz="1400" dirty="0" smtClean="0"/>
              <a:t>: 54.2% </a:t>
            </a:r>
            <a:r>
              <a:rPr lang="ko-KR" altLang="en-US" sz="1400" dirty="0" smtClean="0"/>
              <a:t>만족해야 함</a:t>
            </a:r>
            <a:endParaRPr lang="ko-KR" altLang="en-US" sz="1400" dirty="0"/>
          </a:p>
        </p:txBody>
      </p:sp>
      <p:sp>
        <p:nvSpPr>
          <p:cNvPr id="4" name="아래쪽 화살표 3"/>
          <p:cNvSpPr/>
          <p:nvPr/>
        </p:nvSpPr>
        <p:spPr>
          <a:xfrm>
            <a:off x="8426824" y="2404782"/>
            <a:ext cx="448235" cy="4772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719042" y="3023814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** </a:t>
            </a:r>
            <a:r>
              <a:rPr lang="ko-KR" altLang="en-US" sz="1400" dirty="0" smtClean="0"/>
              <a:t>펌프 </a:t>
            </a:r>
            <a:r>
              <a:rPr lang="ko-KR" altLang="en-US" sz="1400" dirty="0" err="1" smtClean="0"/>
              <a:t>토출량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0.3</a:t>
            </a:r>
            <a:r>
              <a:rPr lang="ko-KR" altLang="en-US" sz="1400" dirty="0" smtClean="0"/>
              <a:t>㎥</a:t>
            </a:r>
            <a:r>
              <a:rPr lang="en-US" altLang="ko-KR" sz="1400" dirty="0" smtClean="0"/>
              <a:t>/min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898341" y="3382406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   B</a:t>
            </a:r>
            <a:r>
              <a:rPr lang="ko-KR" altLang="en-US" sz="1400" dirty="0" smtClean="0"/>
              <a:t>효율은 </a:t>
            </a:r>
            <a:r>
              <a:rPr lang="en-US" altLang="ko-KR" sz="1400" dirty="0" smtClean="0"/>
              <a:t>: 66.6%,  A</a:t>
            </a:r>
            <a:r>
              <a:rPr lang="ko-KR" altLang="en-US" sz="1400" dirty="0" smtClean="0"/>
              <a:t>효율 </a:t>
            </a:r>
            <a:r>
              <a:rPr lang="en-US" altLang="ko-KR" sz="1400" dirty="0" smtClean="0"/>
              <a:t>: 67.6% </a:t>
            </a:r>
            <a:r>
              <a:rPr lang="ko-KR" altLang="en-US" sz="1400" dirty="0" smtClean="0"/>
              <a:t>만족함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19" y="1348179"/>
            <a:ext cx="5533681" cy="50077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28567" y="4195389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- </a:t>
            </a:r>
            <a:r>
              <a:rPr lang="ko-KR" altLang="en-US" sz="1400" dirty="0" smtClean="0"/>
              <a:t>참고 </a:t>
            </a:r>
            <a:r>
              <a:rPr lang="en-US" altLang="ko-KR" sz="1400" dirty="0" smtClean="0"/>
              <a:t>:  </a:t>
            </a:r>
            <a:r>
              <a:rPr lang="ko-KR" altLang="en-US" sz="1400" dirty="0" smtClean="0"/>
              <a:t>펌프 효율 </a:t>
            </a:r>
            <a:r>
              <a:rPr lang="en-US" altLang="ko-KR" sz="1400" dirty="0" smtClean="0"/>
              <a:t>= </a:t>
            </a:r>
            <a:r>
              <a:rPr lang="ko-KR" altLang="en-US" sz="1400" dirty="0" err="1" smtClean="0"/>
              <a:t>수동력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/ </a:t>
            </a:r>
            <a:r>
              <a:rPr lang="ko-KR" altLang="en-US" sz="1400" dirty="0" err="1" smtClean="0"/>
              <a:t>축동력</a:t>
            </a:r>
            <a:endParaRPr lang="ko-KR" alt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042892" y="4503166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   * </a:t>
            </a:r>
            <a:r>
              <a:rPr lang="ko-KR" altLang="en-US" sz="1400" dirty="0" err="1" smtClean="0"/>
              <a:t>수동력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= 0.163 * </a:t>
            </a:r>
            <a:r>
              <a:rPr lang="ko-KR" altLang="en-US" sz="1400" dirty="0" smtClean="0"/>
              <a:t>유량 </a:t>
            </a:r>
            <a:r>
              <a:rPr lang="en-US" altLang="ko-KR" sz="1400" dirty="0" smtClean="0"/>
              <a:t>* </a:t>
            </a:r>
            <a:r>
              <a:rPr lang="ko-KR" altLang="en-US" sz="1400" dirty="0" smtClean="0"/>
              <a:t>양정</a:t>
            </a:r>
            <a:endParaRPr lang="ko-KR" alt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042892" y="4818690"/>
            <a:ext cx="6334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   * </a:t>
            </a:r>
            <a:r>
              <a:rPr lang="ko-KR" altLang="en-US" sz="1400" dirty="0" err="1" smtClean="0"/>
              <a:t>축동력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= </a:t>
            </a:r>
            <a:r>
              <a:rPr lang="ko-KR" altLang="en-US" sz="1400" dirty="0" err="1" smtClean="0"/>
              <a:t>입력동력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* </a:t>
            </a:r>
            <a:r>
              <a:rPr lang="ko-KR" altLang="en-US" sz="1400" dirty="0" err="1" smtClean="0"/>
              <a:t>모터효율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92808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순서도: 연결자 25"/>
          <p:cNvSpPr/>
          <p:nvPr/>
        </p:nvSpPr>
        <p:spPr>
          <a:xfrm>
            <a:off x="231291" y="928153"/>
            <a:ext cx="152400" cy="1524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82946" y="1453634"/>
            <a:ext cx="802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dirty="0" err="1" smtClean="0"/>
              <a:t>소방펌프는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NFPA(National Fire Protection Association)</a:t>
            </a:r>
            <a:r>
              <a:rPr lang="ko-KR" altLang="en-US" dirty="0" smtClean="0"/>
              <a:t>에 따라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672596"/>
              </p:ext>
            </p:extLst>
          </p:nvPr>
        </p:nvGraphicFramePr>
        <p:xfrm>
          <a:off x="822324" y="1938866"/>
          <a:ext cx="10779127" cy="3845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1">
                  <a:extLst>
                    <a:ext uri="{9D8B030D-6E8A-4147-A177-3AD203B41FA5}">
                      <a16:colId xmlns:a16="http://schemas.microsoft.com/office/drawing/2014/main" val="734095067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316589591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190728907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791276262"/>
                    </a:ext>
                  </a:extLst>
                </a:gridCol>
                <a:gridCol w="4343401">
                  <a:extLst>
                    <a:ext uri="{9D8B030D-6E8A-4147-A177-3AD203B41FA5}">
                      <a16:colId xmlns:a16="http://schemas.microsoft.com/office/drawing/2014/main" val="1739603806"/>
                    </a:ext>
                  </a:extLst>
                </a:gridCol>
              </a:tblGrid>
              <a:tr h="585259"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err="1" smtClean="0"/>
                        <a:t>소방펌프</a:t>
                      </a:r>
                      <a:r>
                        <a:rPr lang="ko-KR" altLang="en-US" sz="2400" dirty="0" smtClean="0"/>
                        <a:t> 사양 </a:t>
                      </a:r>
                      <a:r>
                        <a:rPr lang="en-US" altLang="ko-KR" sz="2400" dirty="0" smtClean="0"/>
                        <a:t>– 300 LPM</a:t>
                      </a:r>
                      <a:r>
                        <a:rPr lang="en-US" altLang="ko-KR" sz="2400" baseline="0" dirty="0" smtClean="0"/>
                        <a:t> * 60m </a:t>
                      </a:r>
                      <a:r>
                        <a:rPr lang="ko-KR" altLang="en-US" sz="2400" baseline="0" dirty="0" smtClean="0"/>
                        <a:t>일 경우</a:t>
                      </a:r>
                      <a:endParaRPr lang="ko-KR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3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구분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체절운전</a:t>
                      </a:r>
                      <a:r>
                        <a:rPr lang="ko-KR" altLang="en-US" dirty="0" smtClean="0"/>
                        <a:t> 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(0%)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정격운전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(100%)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정격의 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(150%)</a:t>
                      </a:r>
                      <a:endParaRPr lang="ko-KR" alt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 * </a:t>
                      </a:r>
                      <a:r>
                        <a:rPr lang="ko-KR" altLang="en-US" dirty="0" err="1" smtClean="0"/>
                        <a:t>제철운전시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ko-KR" altLang="en-US" dirty="0" err="1" smtClean="0"/>
                        <a:t>정격토출압력의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  140% </a:t>
                      </a:r>
                      <a:r>
                        <a:rPr lang="ko-KR" altLang="en-US" dirty="0" smtClean="0"/>
                        <a:t>이하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* </a:t>
                      </a:r>
                      <a:r>
                        <a:rPr lang="ko-KR" altLang="en-US" dirty="0" err="1" smtClean="0"/>
                        <a:t>정격운전시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ko-KR" altLang="en-US" dirty="0" err="1" smtClean="0"/>
                        <a:t>정격토출압력의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  100%(</a:t>
                      </a:r>
                      <a:r>
                        <a:rPr lang="ko-KR" altLang="en-US" dirty="0" smtClean="0"/>
                        <a:t>규정치</a:t>
                      </a:r>
                      <a:r>
                        <a:rPr lang="en-US" altLang="ko-KR" dirty="0" smtClean="0"/>
                        <a:t>) </a:t>
                      </a:r>
                      <a:r>
                        <a:rPr lang="ko-KR" altLang="en-US" dirty="0" smtClean="0"/>
                        <a:t>이상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* </a:t>
                      </a:r>
                      <a:r>
                        <a:rPr lang="ko-KR" altLang="en-US" dirty="0" smtClean="0"/>
                        <a:t>정격의 </a:t>
                      </a:r>
                      <a:r>
                        <a:rPr lang="en-US" altLang="ko-KR" dirty="0" smtClean="0"/>
                        <a:t>150% </a:t>
                      </a:r>
                      <a:r>
                        <a:rPr lang="ko-KR" altLang="en-US" dirty="0" smtClean="0"/>
                        <a:t>운전시 </a:t>
                      </a:r>
                      <a:r>
                        <a:rPr lang="ko-KR" altLang="en-US" dirty="0" err="1" smtClean="0"/>
                        <a:t>정격토출압력의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  65% </a:t>
                      </a:r>
                      <a:r>
                        <a:rPr lang="ko-KR" altLang="en-US" dirty="0" smtClean="0"/>
                        <a:t>이상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90501"/>
                  </a:ext>
                </a:extLst>
              </a:tr>
              <a:tr h="7268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토출량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유량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dirty="0" smtClean="0"/>
                        <a:t>LPM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(0.0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dirty="0" smtClean="0"/>
                        <a:t>㎥</a:t>
                      </a:r>
                      <a:r>
                        <a:rPr lang="en-US" altLang="ko-KR" dirty="0" smtClean="0"/>
                        <a:t>/min)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300</a:t>
                      </a:r>
                    </a:p>
                    <a:p>
                      <a:pPr latinLnBrk="1"/>
                      <a:r>
                        <a:rPr lang="en-US" altLang="ko-KR" dirty="0" smtClean="0"/>
                        <a:t>(0.3 </a:t>
                      </a:r>
                      <a:r>
                        <a:rPr lang="ko-KR" altLang="en-US" dirty="0" smtClean="0"/>
                        <a:t>㎥</a:t>
                      </a:r>
                      <a:r>
                        <a:rPr lang="en-US" altLang="ko-KR" dirty="0" smtClean="0"/>
                        <a:t>/min)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450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(0.3 </a:t>
                      </a:r>
                      <a:r>
                        <a:rPr lang="ko-KR" altLang="en-US" dirty="0" smtClean="0"/>
                        <a:t>㎥</a:t>
                      </a:r>
                      <a:r>
                        <a:rPr lang="en-US" altLang="ko-KR" dirty="0" smtClean="0"/>
                        <a:t>/min)</a:t>
                      </a:r>
                      <a:endParaRPr lang="ko-KR" altLang="en-US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46059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전양정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압력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latinLnBrk="1"/>
                      <a:r>
                        <a:rPr lang="en-US" altLang="ko-KR" dirty="0" err="1" smtClean="0"/>
                        <a:t>Mpa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0.84 </a:t>
                      </a:r>
                      <a:r>
                        <a:rPr lang="ko-KR" altLang="en-US" dirty="0" smtClean="0"/>
                        <a:t>이하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(84</a:t>
                      </a:r>
                      <a:r>
                        <a:rPr lang="en-US" altLang="ko-KR" baseline="0" dirty="0" smtClean="0"/>
                        <a:t> m) </a:t>
                      </a:r>
                      <a:r>
                        <a:rPr lang="ko-KR" altLang="en-US" baseline="0" dirty="0" smtClean="0"/>
                        <a:t>이하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0.6 </a:t>
                      </a:r>
                      <a:r>
                        <a:rPr lang="ko-KR" altLang="en-US" dirty="0" smtClean="0"/>
                        <a:t>이상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(60</a:t>
                      </a:r>
                      <a:r>
                        <a:rPr lang="en-US" altLang="ko-KR" baseline="0" dirty="0" smtClean="0"/>
                        <a:t>.0 m) </a:t>
                      </a:r>
                      <a:r>
                        <a:rPr lang="ko-KR" altLang="en-US" baseline="0" dirty="0" smtClean="0"/>
                        <a:t>이상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0.39 </a:t>
                      </a:r>
                      <a:r>
                        <a:rPr lang="ko-KR" altLang="en-US" dirty="0" smtClean="0"/>
                        <a:t>이상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(39.0 m)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이상</a:t>
                      </a:r>
                      <a:r>
                        <a:rPr lang="en-US" altLang="ko-KR" baseline="0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973199"/>
                  </a:ext>
                </a:extLst>
              </a:tr>
              <a:tr h="1112520"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** LPM (Liter per</a:t>
                      </a:r>
                      <a:r>
                        <a:rPr lang="en-US" altLang="ko-KR" baseline="0" dirty="0" smtClean="0"/>
                        <a:t> Min.) </a:t>
                      </a:r>
                      <a:r>
                        <a:rPr lang="en-US" altLang="ko-KR" baseline="0" dirty="0" smtClean="0">
                          <a:sym typeface="Wingdings" panose="05000000000000000000" pitchFamily="2" charset="2"/>
                        </a:rPr>
                        <a:t> 300 LPM = 0.3 </a:t>
                      </a:r>
                      <a:r>
                        <a:rPr lang="ko-KR" altLang="en-US" baseline="0" dirty="0" smtClean="0">
                          <a:sym typeface="Wingdings" panose="05000000000000000000" pitchFamily="2" charset="2"/>
                        </a:rPr>
                        <a:t>㎥</a:t>
                      </a:r>
                      <a:r>
                        <a:rPr lang="en-US" altLang="ko-KR" baseline="0" dirty="0" smtClean="0">
                          <a:sym typeface="Wingdings" panose="05000000000000000000" pitchFamily="2" charset="2"/>
                        </a:rPr>
                        <a:t>/min</a:t>
                      </a:r>
                    </a:p>
                    <a:p>
                      <a:pPr latinLnBrk="1"/>
                      <a:r>
                        <a:rPr lang="en-US" altLang="ko-KR" baseline="0" dirty="0" smtClean="0">
                          <a:sym typeface="Wingdings" panose="05000000000000000000" pitchFamily="2" charset="2"/>
                        </a:rPr>
                        <a:t>** 1Mpa = 10bar = 10.197kg/</a:t>
                      </a:r>
                      <a:r>
                        <a:rPr lang="ko-KR" altLang="en-US" baseline="0" dirty="0" smtClean="0">
                          <a:sym typeface="Wingdings" panose="05000000000000000000" pitchFamily="2" charset="2"/>
                        </a:rPr>
                        <a:t>㎠</a:t>
                      </a:r>
                      <a:r>
                        <a:rPr lang="en-US" altLang="ko-KR" baseline="0" dirty="0" smtClean="0">
                          <a:sym typeface="Wingdings" panose="05000000000000000000" pitchFamily="2" charset="2"/>
                        </a:rPr>
                        <a:t> = 10197 </a:t>
                      </a:r>
                      <a:r>
                        <a:rPr lang="en-US" altLang="ko-KR" baseline="0" dirty="0" err="1" smtClean="0">
                          <a:sym typeface="Wingdings" panose="05000000000000000000" pitchFamily="2" charset="2"/>
                        </a:rPr>
                        <a:t>cmWTR</a:t>
                      </a:r>
                      <a:r>
                        <a:rPr lang="en-US" altLang="ko-KR" baseline="0" dirty="0" smtClean="0">
                          <a:sym typeface="Wingdings" panose="05000000000000000000" pitchFamily="2" charset="2"/>
                        </a:rPr>
                        <a:t> = 101.97m = </a:t>
                      </a:r>
                      <a:r>
                        <a:rPr lang="ko-KR" altLang="en-US" baseline="0" dirty="0" smtClean="0">
                          <a:sym typeface="Wingdings" panose="05000000000000000000" pitchFamily="2" charset="2"/>
                        </a:rPr>
                        <a:t>약 </a:t>
                      </a:r>
                      <a:r>
                        <a:rPr lang="en-US" altLang="ko-KR" baseline="0" dirty="0" smtClean="0">
                          <a:sym typeface="Wingdings" panose="05000000000000000000" pitchFamily="2" charset="2"/>
                        </a:rPr>
                        <a:t>102m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995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48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TM04033921[[fn=다마스크]]</Template>
  <TotalTime>13596</TotalTime>
  <Words>651</Words>
  <Application>Microsoft Office PowerPoint</Application>
  <PresentationFormat>와이드스크린</PresentationFormat>
  <Paragraphs>112</Paragraphs>
  <Slides>13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HY목판L</vt:lpstr>
      <vt:lpstr>굴림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Administrator</cp:lastModifiedBy>
  <cp:revision>328</cp:revision>
  <cp:lastPrinted>2025-11-17T22:49:32Z</cp:lastPrinted>
  <dcterms:created xsi:type="dcterms:W3CDTF">2023-01-08T03:34:54Z</dcterms:created>
  <dcterms:modified xsi:type="dcterms:W3CDTF">2025-11-21T06:15:45Z</dcterms:modified>
</cp:coreProperties>
</file>